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5B9BD5"/>
    <a:srgbClr val="FFFFFF"/>
    <a:srgbClr val="DEEBF7"/>
    <a:srgbClr val="264967"/>
    <a:srgbClr val="000000"/>
    <a:srgbClr val="A20000"/>
    <a:srgbClr val="C00000"/>
    <a:srgbClr val="0070C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3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7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9874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135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49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882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43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156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60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98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572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67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798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66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9AFEA-8876-4E84-A048-27F543DBA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70118-589B-48D9-937A-A6B718388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0"/>
          <a:stretch/>
        </p:blipFill>
        <p:spPr bwMode="auto">
          <a:xfrm>
            <a:off x="6612174" y="0"/>
            <a:ext cx="32938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12174" y="1380739"/>
            <a:ext cx="3293826" cy="1375749"/>
          </a:xfrm>
          <a:prstGeom prst="rect">
            <a:avLst/>
          </a:prstGeom>
          <a:solidFill>
            <a:srgbClr val="92D050">
              <a:alpha val="69804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8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0"/>
          <a:stretch/>
        </p:blipFill>
        <p:spPr bwMode="auto">
          <a:xfrm>
            <a:off x="1" y="0"/>
            <a:ext cx="32918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70081" y="5121789"/>
            <a:ext cx="3225356" cy="1667380"/>
          </a:xfrm>
          <a:prstGeom prst="rect">
            <a:avLst/>
          </a:prstGeom>
          <a:solidFill>
            <a:schemeClr val="bg1">
              <a:alpha val="61176"/>
            </a:scheme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3237" y="3454409"/>
            <a:ext cx="3219045" cy="1667380"/>
          </a:xfrm>
          <a:prstGeom prst="rect">
            <a:avLst/>
          </a:prstGeom>
          <a:solidFill>
            <a:schemeClr val="bg1">
              <a:alpha val="61176"/>
            </a:scheme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822" y="1798494"/>
            <a:ext cx="3226047" cy="1667380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774" y="151067"/>
            <a:ext cx="3226047" cy="1667380"/>
          </a:xfrm>
          <a:prstGeom prst="rect">
            <a:avLst/>
          </a:prstGeom>
          <a:solidFill>
            <a:srgbClr val="FFFFFF">
              <a:alpha val="81176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8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0"/>
          <a:stretch/>
        </p:blipFill>
        <p:spPr bwMode="auto">
          <a:xfrm>
            <a:off x="3568457" y="798604"/>
            <a:ext cx="2587415" cy="531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398550" y="0"/>
            <a:ext cx="3131726" cy="6858000"/>
          </a:xfrm>
          <a:prstGeom prst="rect">
            <a:avLst/>
          </a:prstGeom>
          <a:solidFill>
            <a:srgbClr val="2649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  <a:p>
            <a:pPr algn="ctr"/>
            <a:endParaRPr lang="ru-RU" sz="1463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3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Ждем Вас по адресам: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Зеленогорск, ул. Набережная, 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60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 этаж, 5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9:00 – 18:00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Обеденный перерыв: 13:00-14:00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Выходной: суббота, воскресенье.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Тел.: +7 (391-69) 2-71-02 </a:t>
            </a:r>
          </a:p>
          <a:p>
            <a:pPr algn="ctr"/>
            <a:endParaRPr lang="ru-RU" sz="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Зеленогорск, ул. Мира, 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21А, 1 этаж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Социально-реабилитационное отделение, регистратура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9:00 – 18:00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Обеденный перерыв: 13:00-14:00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Выходной: суббота, воскресенье.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Тел.: +7 (391-69) 3-50-46, 4-79-88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-------------------------------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Центра: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www.kcson72.ru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63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63" dirty="0"/>
          </a:p>
          <a:p>
            <a:pPr algn="ctr"/>
            <a:endParaRPr lang="ru-RU" sz="1463" dirty="0"/>
          </a:p>
          <a:p>
            <a:pPr algn="ctr"/>
            <a:endParaRPr lang="ru-RU" sz="1463" dirty="0"/>
          </a:p>
          <a:p>
            <a:pPr algn="ctr"/>
            <a:endParaRPr lang="ru-RU" sz="1463" dirty="0"/>
          </a:p>
          <a:p>
            <a:pPr algn="ctr"/>
            <a:endParaRPr lang="ru-RU" sz="1463" dirty="0"/>
          </a:p>
          <a:p>
            <a:pPr algn="ctr"/>
            <a:endParaRPr lang="ru-RU" sz="1463" dirty="0"/>
          </a:p>
          <a:p>
            <a:pPr algn="ctr"/>
            <a:endParaRPr lang="ru-RU" sz="1463" dirty="0"/>
          </a:p>
          <a:p>
            <a:pPr algn="ctr"/>
            <a:endParaRPr lang="ru-RU" sz="1463" dirty="0"/>
          </a:p>
          <a:p>
            <a:pPr algn="ctr"/>
            <a:endParaRPr lang="ru-RU" sz="1463" dirty="0"/>
          </a:p>
        </p:txBody>
      </p:sp>
      <p:pic>
        <p:nvPicPr>
          <p:cNvPr id="1030" name="Picture 6" descr="https://sun9-52.userapi.com/impg/WYwYJw6DuZpb9hCKGVJXwFKnvT3VjUtEZb0lqA/NgjKp9TNHvg.jpg?size=1920x1920&amp;quality=95&amp;sign=d0e755e3f6fd7ebffea1a0718c04498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034" y="25005"/>
            <a:ext cx="1402042" cy="12383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612174" y="-808"/>
            <a:ext cx="3293826" cy="1289968"/>
          </a:xfrm>
          <a:prstGeom prst="rect">
            <a:avLst/>
          </a:prstGeom>
          <a:solidFill>
            <a:srgbClr val="C00000">
              <a:alpha val="7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КГБУ СО </a:t>
            </a:r>
          </a:p>
          <a:p>
            <a:pPr algn="ctr"/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«Комплексный центр социального обслуживания населения </a:t>
            </a:r>
            <a:r>
              <a:rPr lang="ru-RU" sz="22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«Зеленогорский»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96743" y="2848067"/>
            <a:ext cx="3309257" cy="23083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 Вы или Ваши близкие прошли </a:t>
            </a:r>
            <a:r>
              <a:rPr lang="ru-RU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лечение от наркозависимости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у Вас есть возможность пройти</a:t>
            </a:r>
          </a:p>
          <a:p>
            <a:pPr algn="ctr"/>
            <a:r>
              <a:rPr lang="ru-RU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социальную реабилитацию в нашем учреждении.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" t="7223" r="1607"/>
          <a:stretch/>
        </p:blipFill>
        <p:spPr bwMode="auto">
          <a:xfrm>
            <a:off x="229722" y="4037164"/>
            <a:ext cx="2906073" cy="266609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11291" y="88254"/>
            <a:ext cx="3128010" cy="4095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40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solidFill>
                  <a:srgbClr val="020202"/>
                </a:solidFill>
                <a:latin typeface="Times New Roman" panose="02020603050405020304" pitchFamily="18" charset="0"/>
              </a:rPr>
              <a:t>Реабилитация больных наркоманией </a:t>
            </a:r>
            <a:r>
              <a:rPr lang="ru-RU" sz="1200" dirty="0">
                <a:solidFill>
                  <a:srgbClr val="020202"/>
                </a:solidFill>
                <a:latin typeface="Times New Roman" panose="02020603050405020304" pitchFamily="18" charset="0"/>
              </a:rPr>
              <a:t>- комплекс мероприятий медицинского, психологического и социального характера, направленных на полное или частичное восстановление нарушенных вследствие потребления наркотических средств или психотропных веществ без назначения врача функций пораженного органа либо системы организма и (или) компенсацию утраченных функций, а также максимально возможное восстановление и (или) формирование социальных навыков и навыков психологической устойчивости.</a:t>
            </a:r>
          </a:p>
          <a:p>
            <a:pPr algn="just"/>
            <a:endParaRPr lang="ru-RU" sz="1200" dirty="0">
              <a:solidFill>
                <a:srgbClr val="020202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solidFill>
                  <a:srgbClr val="020202"/>
                </a:solidFill>
                <a:latin typeface="Times New Roman" panose="02020603050405020304" pitchFamily="18" charset="0"/>
              </a:rPr>
              <a:t>Отсутствие этапа социальной реабилитации </a:t>
            </a:r>
            <a:r>
              <a:rPr lang="ru-RU" sz="1200" dirty="0">
                <a:solidFill>
                  <a:srgbClr val="020202"/>
                </a:solidFill>
                <a:latin typeface="Times New Roman" panose="02020603050405020304" pitchFamily="18" charset="0"/>
              </a:rPr>
              <a:t>– это возвращение к наркотикам в кратчайшие сроки. Снять ломку недостаточно – важно, чтобы сам зависимый осознал опасность заболевания и преимущества жизни без </a:t>
            </a:r>
            <a:r>
              <a:rPr lang="ru-RU" sz="1200" dirty="0" err="1">
                <a:solidFill>
                  <a:srgbClr val="020202"/>
                </a:solidFill>
                <a:latin typeface="Times New Roman" panose="02020603050405020304" pitchFamily="18" charset="0"/>
              </a:rPr>
              <a:t>психоактивных</a:t>
            </a:r>
            <a:r>
              <a:rPr lang="ru-RU" sz="1200" dirty="0">
                <a:solidFill>
                  <a:srgbClr val="020202"/>
                </a:solidFill>
                <a:latin typeface="Times New Roman" panose="02020603050405020304" pitchFamily="18" charset="0"/>
              </a:rPr>
              <a:t> веществ.</a:t>
            </a:r>
          </a:p>
          <a:p>
            <a:pPr algn="just"/>
            <a:endParaRPr lang="ru-RU" sz="406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0" name="Picture 16" descr="narkot-1-768x59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" t="13099" r="3101" b="5176"/>
          <a:stretch/>
        </p:blipFill>
        <p:spPr bwMode="auto">
          <a:xfrm>
            <a:off x="3402051" y="4701683"/>
            <a:ext cx="3120992" cy="211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12175" y="1380739"/>
            <a:ext cx="328611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9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«Ты счастлив завтра, </a:t>
            </a:r>
          </a:p>
          <a:p>
            <a:pPr algn="r"/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думаешь о здоровье сегодня!»</a:t>
            </a:r>
          </a:p>
          <a:p>
            <a:pPr algn="r"/>
            <a:endParaRPr lang="ru-RU" sz="17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174" y="5339549"/>
            <a:ext cx="3293826" cy="137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131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0"/>
          <a:stretch/>
        </p:blipFill>
        <p:spPr bwMode="auto">
          <a:xfrm>
            <a:off x="3356613" y="0"/>
            <a:ext cx="315533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3362261" y="3815386"/>
            <a:ext cx="3150406" cy="1273618"/>
          </a:xfrm>
          <a:prstGeom prst="rect">
            <a:avLst/>
          </a:prstGeom>
          <a:solidFill>
            <a:srgbClr val="DEEBF7">
              <a:alpha val="70980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76600" y="2539332"/>
            <a:ext cx="3150406" cy="1273618"/>
          </a:xfrm>
          <a:prstGeom prst="rect">
            <a:avLst/>
          </a:prstGeom>
          <a:solidFill>
            <a:srgbClr val="DEEBF7">
              <a:alpha val="70980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62261" y="1273618"/>
            <a:ext cx="3150406" cy="1273618"/>
          </a:xfrm>
          <a:prstGeom prst="rect">
            <a:avLst/>
          </a:prstGeom>
          <a:solidFill>
            <a:srgbClr val="DEEBF7">
              <a:alpha val="70980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8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0"/>
          <a:stretch/>
        </p:blipFill>
        <p:spPr bwMode="auto">
          <a:xfrm>
            <a:off x="6596050" y="0"/>
            <a:ext cx="330995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386929" y="1685036"/>
            <a:ext cx="3381891" cy="1667380"/>
          </a:xfrm>
          <a:prstGeom prst="rect">
            <a:avLst/>
          </a:prstGeom>
          <a:solidFill>
            <a:srgbClr val="DEEBF7">
              <a:alpha val="70980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93880" y="3346090"/>
            <a:ext cx="3381890" cy="1667380"/>
          </a:xfrm>
          <a:prstGeom prst="rect">
            <a:avLst/>
          </a:prstGeom>
          <a:solidFill>
            <a:srgbClr val="DEEBF7">
              <a:alpha val="70980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01039" y="12450"/>
            <a:ext cx="3174731" cy="1667380"/>
          </a:xfrm>
          <a:prstGeom prst="rect">
            <a:avLst/>
          </a:prstGeom>
          <a:solidFill>
            <a:srgbClr val="DEEBF7">
              <a:alpha val="70980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2742" y="752285"/>
            <a:ext cx="3092087" cy="5338952"/>
          </a:xfrm>
          <a:prstGeom prst="rect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/>
          </a:p>
        </p:txBody>
      </p:sp>
      <p:pic>
        <p:nvPicPr>
          <p:cNvPr id="10" name="Picture 8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90"/>
          <a:stretch/>
        </p:blipFill>
        <p:spPr bwMode="auto">
          <a:xfrm>
            <a:off x="0" y="1"/>
            <a:ext cx="32781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440" y="0"/>
            <a:ext cx="3179720" cy="6938503"/>
          </a:xfrm>
          <a:prstGeom prst="rect">
            <a:avLst/>
          </a:prstGeom>
          <a:solidFill>
            <a:srgbClr val="DEEBF7">
              <a:alpha val="81961"/>
            </a:srgbClr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реабилитация больных наркоманией осуществляется в соответствии с законодательством Российской Федерации после получения больными наркоманией наркологической помощи и включает в себя:</a:t>
            </a:r>
          </a:p>
          <a:p>
            <a:endParaRPr lang="ru-RU" sz="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социально-психологических услуг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предусматривающих оказание помощи в коррекции психологического состояния больных наркоманией для адаптации в социальной среде, в том числе оказание психологической помощи анонимно с использованием телефона доверия;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социально-педагогических услуг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направленных на профилактику отклонений в поведении и развитии личности больных наркоманией, формирование у них позитивных интересов (в том числе в сфере досуга), организацию их досуга, оказание помощи семье в воспитании детей;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социально-трудовых услуг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направленных на оказание помощи в трудоустройстве больных наркоманией и в решении других проблем, связанных с их трудовой адаптацией;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социально-правовых услуг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направленных на оказание помощи в получении юридических услуг, в том числе бесплатно, в защите прав и законных интересов получателей социальных услуг — больных наркоманией, в восстановлении и оформлении утраченных документов;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в оформлении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контракта в рамках социального сопровождения.</a:t>
            </a:r>
          </a:p>
          <a:p>
            <a:pPr marL="0" lvl="1" indent="351000">
              <a:buFont typeface="Arial" panose="020B0604020202020204" pitchFamily="34" charset="0"/>
              <a:buChar char="•"/>
            </a:pPr>
            <a:endParaRPr lang="ru-RU" sz="600" dirty="0">
              <a:latin typeface="clear-san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68492" y="0"/>
            <a:ext cx="3150406" cy="1273618"/>
          </a:xfrm>
          <a:prstGeom prst="rect">
            <a:avLst/>
          </a:prstGeom>
          <a:solidFill>
            <a:srgbClr val="DEEBF7">
              <a:alpha val="70980"/>
            </a:srgbClr>
          </a:solidFill>
        </p:spPr>
        <p:txBody>
          <a:bodyPr wrap="square">
            <a:spAutoFit/>
          </a:bodyPr>
          <a:lstStyle/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303" indent="-139303">
              <a:buFont typeface="Arial" panose="020B0604020202020204" pitchFamily="34" charset="0"/>
              <a:buChar char="•"/>
            </a:pPr>
            <a:endParaRPr lang="ru-RU" sz="85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89101" y="283979"/>
            <a:ext cx="317972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 документов, необходимых для получения социально-реабилитационных услуг: </a:t>
            </a:r>
          </a:p>
          <a:p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2172" indent="-232172">
              <a:buFont typeface="Wingdings" panose="05000000000000000000" pitchFamily="2" charset="2"/>
              <a:buChar char="ü"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признании нуждающимся в социальном обслуживании (выдаёт ТО КГКУ «Управление социальной защиты населения» по ЗАТО г. Зеленогорск);</a:t>
            </a:r>
          </a:p>
          <a:p>
            <a:pPr marL="232172" indent="-232172">
              <a:buFont typeface="Wingdings" panose="05000000000000000000" pitchFamily="2" charset="2"/>
              <a:buChar char="ü"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или иной документ, удостоверяющий личность;</a:t>
            </a:r>
          </a:p>
          <a:p>
            <a:pPr marL="232172" indent="-232172">
              <a:buFont typeface="Wingdings" panose="05000000000000000000" pitchFamily="2" charset="2"/>
              <a:buChar char="ü"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справка-заключение о прохождение медицинской реабилитации и направление на социальную реабилитацию.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2172" indent="-232172">
              <a:buFont typeface="Wingdings" panose="05000000000000000000" pitchFamily="2" charset="2"/>
              <a:buChar char="ü"/>
            </a:pP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3" r="9206"/>
          <a:stretch/>
        </p:blipFill>
        <p:spPr bwMode="auto">
          <a:xfrm>
            <a:off x="3500846" y="4422305"/>
            <a:ext cx="2822125" cy="23700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3546" r="8460" b="6734"/>
          <a:stretch/>
        </p:blipFill>
        <p:spPr bwMode="auto">
          <a:xfrm>
            <a:off x="6606288" y="4293880"/>
            <a:ext cx="3176431" cy="256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650229" y="182331"/>
            <a:ext cx="3014254" cy="740228"/>
          </a:xfrm>
          <a:prstGeom prst="roundRect">
            <a:avLst/>
          </a:prstGeom>
          <a:solidFill>
            <a:srgbClr val="A2000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63"/>
          </a:p>
        </p:txBody>
      </p:sp>
      <p:sp>
        <p:nvSpPr>
          <p:cNvPr id="11" name="Прямоугольник 10"/>
          <p:cNvSpPr/>
          <p:nvPr/>
        </p:nvSpPr>
        <p:spPr>
          <a:xfrm>
            <a:off x="3347922" y="333820"/>
            <a:ext cx="30753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Граждане, участвующие в программе по социальной реабилитации, получают полноценную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возможность в восстановлении и укреплении социальных связей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вместе с этим,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приобретается ценный опыт позитивных изменений, происходит гармонизация личности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повышение самооценки, стабилизация эмоционального фона.</a:t>
            </a:r>
          </a:p>
          <a:p>
            <a:pPr algn="ctr"/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Граждане, прошедшие такую программу,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начинают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новую жизнь</a:t>
            </a:r>
            <a:r>
              <a:rPr lang="ru-RU" sz="14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устраиваются на работу, создают семью и становятся полноценными членами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8206640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697</TotalTime>
  <Words>444</Words>
  <Application>Microsoft Office PowerPoint</Application>
  <PresentationFormat>Лист A4 (210x297 мм)</PresentationFormat>
  <Paragraphs>166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clear-sans</vt:lpstr>
      <vt:lpstr>Times New Roman</vt:lpstr>
      <vt:lpstr>Wingdings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urist</dc:creator>
  <cp:lastModifiedBy>urist</cp:lastModifiedBy>
  <cp:revision>51</cp:revision>
  <cp:lastPrinted>2024-06-03T04:11:33Z</cp:lastPrinted>
  <dcterms:created xsi:type="dcterms:W3CDTF">2024-05-31T04:17:48Z</dcterms:created>
  <dcterms:modified xsi:type="dcterms:W3CDTF">2024-09-17T08:35:50Z</dcterms:modified>
</cp:coreProperties>
</file>